
<file path=[Content_Types].xml><?xml version="1.0" encoding="utf-8"?>
<Types xmlns="http://schemas.openxmlformats.org/package/2006/content-types">
  <Default Extension="avi" ContentType="video/x-msvideo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5" r:id="rId18"/>
    <p:sldId id="273" r:id="rId19"/>
    <p:sldId id="274" r:id="rId20"/>
    <p:sldId id="269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Helvetica Neue" panose="020B0604020202020204" charset="0"/>
      <p:regular r:id="rId27"/>
      <p:bold r:id="rId28"/>
      <p:italic r:id="rId29"/>
      <p:boldItalic r:id="rId30"/>
    </p:embeddedFont>
    <p:embeddedFont>
      <p:font typeface="Helvetica Neue Light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2F3CB57-C5A7-4096-9BC0-6C06CA0B7A4D}">
  <a:tblStyle styleId="{A2F3CB57-C5A7-4096-9BC0-6C06CA0B7A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099" autoAdjust="0"/>
  </p:normalViewPr>
  <p:slideViewPr>
    <p:cSldViewPr snapToGrid="0">
      <p:cViewPr varScale="1">
        <p:scale>
          <a:sx n="80" d="100"/>
          <a:sy n="80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970adca5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970adca52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4970adca52_0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83edc9b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83edc9bc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Attentions</a:t>
            </a:r>
            <a:endParaRPr dirty="0"/>
          </a:p>
        </p:txBody>
      </p:sp>
      <p:sp>
        <p:nvSpPr>
          <p:cNvPr id="118" name="Google Shape;118;g483edc9bc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970adca5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970adca52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4970adca52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858ecb78c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858ecb78c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latin typeface="Helvetica Neue Light"/>
                <a:ea typeface="Helvetica Neue Light"/>
                <a:cs typeface="Helvetica Neue Light"/>
                <a:sym typeface="Helvetica Neue Light"/>
              </a:rPr>
              <a:t>Frame number 2689 is missing = &gt; multiple errors until we’ve found the problem</a:t>
            </a:r>
            <a:endParaRPr/>
          </a:p>
        </p:txBody>
      </p:sp>
      <p:sp>
        <p:nvSpPr>
          <p:cNvPr id="136" name="Google Shape;136;g4858ecb78c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97be917b5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97be917b5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Require</a:t>
            </a:r>
            <a:r>
              <a:rPr lang="de-DE" dirty="0"/>
              <a:t>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labeles</a:t>
            </a:r>
            <a:r>
              <a:rPr lang="de-DE" dirty="0"/>
              <a:t> for </a:t>
            </a:r>
            <a:r>
              <a:rPr lang="de-DE" dirty="0" err="1"/>
              <a:t>inference</a:t>
            </a:r>
            <a:endParaRPr dirty="0"/>
          </a:p>
        </p:txBody>
      </p:sp>
      <p:sp>
        <p:nvSpPr>
          <p:cNvPr id="152" name="Google Shape;152;g497be917b5_0_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970adca52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970adca52_0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de-DE" dirty="0" err="1"/>
              <a:t>Require</a:t>
            </a:r>
            <a:r>
              <a:rPr lang="de-DE" dirty="0"/>
              <a:t>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labeles</a:t>
            </a:r>
            <a:r>
              <a:rPr lang="de-DE" dirty="0"/>
              <a:t> for </a:t>
            </a:r>
            <a:r>
              <a:rPr lang="de-DE" dirty="0" err="1"/>
              <a:t>inference</a:t>
            </a:r>
            <a:endParaRPr lang="de-DE" dirty="0"/>
          </a:p>
        </p:txBody>
      </p:sp>
      <p:sp>
        <p:nvSpPr>
          <p:cNvPr id="171" name="Google Shape;171;g4970adca52_0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95fd2cf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95fd2cfb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495fd2cfb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95fd2cfb1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495fd2cfb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495fd2cfb1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g495fd2cfb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495fd2cfb1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g495fd2cfb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95fd2cfb1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g495fd2cfb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95fd2cfb1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g495fd2cfb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95fd2cfb1_0_3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495fd2cfb1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970adca5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970adca52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4970adca52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97be917b5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97be917b5_0_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497be917b5_0_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914400" y="1846503"/>
            <a:ext cx="10363200" cy="3113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8400"/>
              <a:buFont typeface="Helvetica Neue Light"/>
              <a:buNone/>
              <a:defRPr sz="8400" b="0" i="0">
                <a:solidFill>
                  <a:srgbClr val="C55A1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" name="Google Shape;20;p2" descr="TUM_Logo_extern_ot_RGB_neg_p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079263" y="201921"/>
            <a:ext cx="1931172" cy="1079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4400"/>
              <a:buFont typeface="Helvetica Neue Light"/>
              <a:buNone/>
              <a:defRPr b="0" i="0">
                <a:solidFill>
                  <a:srgbClr val="C55A1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0" i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b="0" i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b="0" i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4400"/>
              <a:buFont typeface="Helvetica Neue Light"/>
              <a:buNone/>
              <a:defRPr sz="4400" b="0" i="0" u="none" strike="noStrike" cap="none">
                <a:solidFill>
                  <a:srgbClr val="C55A1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>
            <a:off x="914400" y="1846503"/>
            <a:ext cx="10363200" cy="3113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8400"/>
              <a:buFont typeface="Helvetica Neue Light"/>
              <a:buNone/>
            </a:pPr>
            <a:r>
              <a:rPr lang="en-US"/>
              <a:t>Absolute camera localization</a:t>
            </a:r>
            <a:br>
              <a:rPr lang="en-US" b="0">
                <a:solidFill>
                  <a:srgbClr val="C55A1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US" sz="5000"/>
              <a:t>Leonhard Feiner, Alexander Ziller</a:t>
            </a: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22: Leonhard Feiner, Alexander Ziller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Preliminary results</a:t>
            </a:r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111" name="Google Shape;111;p13"/>
          <p:cNvPicPr preferRelativeResize="0"/>
          <p:nvPr/>
        </p:nvPicPr>
        <p:blipFill rotWithShape="1">
          <a:blip r:embed="rId3">
            <a:alphaModFix/>
          </a:blip>
          <a:srcRect l="2922" t="3100" b="2959"/>
          <a:stretch/>
        </p:blipFill>
        <p:spPr>
          <a:xfrm>
            <a:off x="6106850" y="1242075"/>
            <a:ext cx="5246950" cy="380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3"/>
          <p:cNvPicPr preferRelativeResize="0"/>
          <p:nvPr/>
        </p:nvPicPr>
        <p:blipFill rotWithShape="1">
          <a:blip r:embed="rId4">
            <a:alphaModFix/>
          </a:blip>
          <a:srcRect l="2681" t="3100" r="2917" b="2959"/>
          <a:stretch/>
        </p:blipFill>
        <p:spPr>
          <a:xfrm>
            <a:off x="838200" y="1373675"/>
            <a:ext cx="5101826" cy="380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3"/>
          <p:cNvPicPr preferRelativeResize="0"/>
          <p:nvPr/>
        </p:nvPicPr>
        <p:blipFill rotWithShape="1">
          <a:blip r:embed="rId5">
            <a:alphaModFix/>
          </a:blip>
          <a:srcRect l="8609" t="5704"/>
          <a:stretch/>
        </p:blipFill>
        <p:spPr>
          <a:xfrm>
            <a:off x="4604525" y="4297750"/>
            <a:ext cx="3209525" cy="256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3"/>
          <p:cNvSpPr txBox="1">
            <a:spLocks noGrp="1"/>
          </p:cNvSpPr>
          <p:nvPr>
            <p:ph type="body" idx="1"/>
          </p:nvPr>
        </p:nvSpPr>
        <p:spPr>
          <a:xfrm>
            <a:off x="838200" y="2273000"/>
            <a:ext cx="10515600" cy="3980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                Training					Validation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2" name="DeepLoc_all_attention_posenet">
            <a:hlinkClick r:id="" action="ppaction://media"/>
            <a:extLst>
              <a:ext uri="{FF2B5EF4-FFF2-40B4-BE49-F238E27FC236}">
                <a16:creationId xmlns:a16="http://schemas.microsoft.com/office/drawing/2014/main" id="{3A6B70AE-14F9-40B4-BB07-014CE56120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192000" cy="68765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6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Preliminary results</a:t>
            </a:r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Training mapnet on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colorized semantic labels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30" name="Google Shape;13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800" y="869950"/>
            <a:ext cx="3429000" cy="54864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1" name="Google Shape;131;p15"/>
          <p:cNvGraphicFramePr/>
          <p:nvPr/>
        </p:nvGraphicFramePr>
        <p:xfrm>
          <a:off x="838200" y="3441425"/>
          <a:ext cx="6380550" cy="2743050"/>
        </p:xfrm>
        <a:graphic>
          <a:graphicData uri="http://schemas.openxmlformats.org/drawingml/2006/table">
            <a:tbl>
              <a:tblPr>
                <a:noFill/>
                <a:tableStyleId>{A2F3CB57-C5A7-4096-9BC0-6C06CA0B7A4D}</a:tableStyleId>
              </a:tblPr>
              <a:tblGrid>
                <a:gridCol w="1584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0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86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Error</a:t>
                      </a:r>
                      <a:endParaRPr sz="24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median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mean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Train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translation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2.95 m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3.10 m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rotation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4.91°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5.10°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60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Validation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translation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3.40 m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3.91 m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86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rotation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7.51°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19.87°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32" name="Google Shape;13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8550" y="1926577"/>
            <a:ext cx="2506250" cy="140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Preliminary results</a:t>
            </a:r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Problems we encountered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Different format of DeepLoc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Only each second frame has semantic labels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Frame number 2689 is missing</a:t>
            </a:r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/>
          <p:nvPr/>
        </p:nvSpPr>
        <p:spPr>
          <a:xfrm>
            <a:off x="3351046" y="2665203"/>
            <a:ext cx="8423700" cy="3115500"/>
          </a:xfrm>
          <a:prstGeom prst="rect">
            <a:avLst/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 </a:t>
            </a:r>
            <a:r>
              <a:rPr lang="en-US" sz="1800" dirty="0"/>
              <a:t>concatenation</a:t>
            </a:r>
            <a:r>
              <a:rPr lang="en-US" dirty="0"/>
              <a:t>				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reuse of </a:t>
            </a:r>
            <a:r>
              <a:rPr lang="en-US" sz="2400" dirty="0" err="1"/>
              <a:t>MapNet</a:t>
            </a:r>
            <a:endParaRPr sz="2400" dirty="0"/>
          </a:p>
        </p:txBody>
      </p:sp>
      <p:sp>
        <p:nvSpPr>
          <p:cNvPr id="155" name="Google Shape;155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Next steps</a:t>
            </a:r>
            <a:endParaRPr dirty="0"/>
          </a:p>
        </p:txBody>
      </p:sp>
      <p:sp>
        <p:nvSpPr>
          <p:cNvPr id="156" name="Google Shape;15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7004600" y="3651928"/>
            <a:ext cx="2394000" cy="93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pose decoder</a:t>
            </a:r>
            <a:endParaRPr sz="3000"/>
          </a:p>
        </p:txBody>
      </p:sp>
      <p:sp>
        <p:nvSpPr>
          <p:cNvPr id="158" name="Google Shape;158;p18"/>
          <p:cNvSpPr/>
          <p:nvPr/>
        </p:nvSpPr>
        <p:spPr>
          <a:xfrm>
            <a:off x="702925" y="2860178"/>
            <a:ext cx="2302500" cy="1191900"/>
          </a:xfrm>
          <a:prstGeom prst="frame">
            <a:avLst>
              <a:gd name="adj1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input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image</a:t>
            </a:r>
            <a:endParaRPr sz="3000"/>
          </a:p>
        </p:txBody>
      </p:sp>
      <p:cxnSp>
        <p:nvCxnSpPr>
          <p:cNvPr id="159" name="Google Shape;159;p18"/>
          <p:cNvCxnSpPr>
            <a:stCxn id="158" idx="3"/>
            <a:endCxn id="160" idx="1"/>
          </p:cNvCxnSpPr>
          <p:nvPr/>
        </p:nvCxnSpPr>
        <p:spPr>
          <a:xfrm>
            <a:off x="3005425" y="3456128"/>
            <a:ext cx="826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" name="Google Shape;161;p18"/>
          <p:cNvSpPr/>
          <p:nvPr/>
        </p:nvSpPr>
        <p:spPr>
          <a:xfrm>
            <a:off x="9968650" y="3651928"/>
            <a:ext cx="1582800" cy="93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loss</a:t>
            </a:r>
            <a:endParaRPr sz="3000"/>
          </a:p>
        </p:txBody>
      </p:sp>
      <p:cxnSp>
        <p:nvCxnSpPr>
          <p:cNvPr id="162" name="Google Shape;162;p18"/>
          <p:cNvCxnSpPr>
            <a:stCxn id="157" idx="3"/>
            <a:endCxn id="161" idx="1"/>
          </p:cNvCxnSpPr>
          <p:nvPr/>
        </p:nvCxnSpPr>
        <p:spPr>
          <a:xfrm>
            <a:off x="9398600" y="4119778"/>
            <a:ext cx="570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" name="Google Shape;163;p18"/>
          <p:cNvSpPr/>
          <p:nvPr/>
        </p:nvSpPr>
        <p:spPr>
          <a:xfrm>
            <a:off x="674000" y="4222953"/>
            <a:ext cx="2331300" cy="1191900"/>
          </a:xfrm>
          <a:prstGeom prst="frame">
            <a:avLst>
              <a:gd name="adj1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input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semantics</a:t>
            </a:r>
            <a:endParaRPr sz="3000"/>
          </a:p>
        </p:txBody>
      </p:sp>
      <p:sp>
        <p:nvSpPr>
          <p:cNvPr id="160" name="Google Shape;160;p18"/>
          <p:cNvSpPr/>
          <p:nvPr/>
        </p:nvSpPr>
        <p:spPr>
          <a:xfrm>
            <a:off x="3831925" y="2988278"/>
            <a:ext cx="2394000" cy="93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feature extractor</a:t>
            </a:r>
            <a:endParaRPr sz="3000"/>
          </a:p>
        </p:txBody>
      </p:sp>
      <p:sp>
        <p:nvSpPr>
          <p:cNvPr id="164" name="Google Shape;164;p18"/>
          <p:cNvSpPr/>
          <p:nvPr/>
        </p:nvSpPr>
        <p:spPr>
          <a:xfrm>
            <a:off x="3831925" y="4351053"/>
            <a:ext cx="2394000" cy="93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feature extractor</a:t>
            </a:r>
            <a:endParaRPr sz="3000"/>
          </a:p>
        </p:txBody>
      </p:sp>
      <p:cxnSp>
        <p:nvCxnSpPr>
          <p:cNvPr id="165" name="Google Shape;165;p18"/>
          <p:cNvCxnSpPr>
            <a:stCxn id="160" idx="3"/>
            <a:endCxn id="157" idx="1"/>
          </p:cNvCxnSpPr>
          <p:nvPr/>
        </p:nvCxnSpPr>
        <p:spPr>
          <a:xfrm>
            <a:off x="6225925" y="3456128"/>
            <a:ext cx="778800" cy="66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" name="Google Shape;166;p18"/>
          <p:cNvCxnSpPr>
            <a:stCxn id="164" idx="3"/>
            <a:endCxn id="157" idx="1"/>
          </p:cNvCxnSpPr>
          <p:nvPr/>
        </p:nvCxnSpPr>
        <p:spPr>
          <a:xfrm rot="10800000" flipH="1">
            <a:off x="6225925" y="4119903"/>
            <a:ext cx="778800" cy="69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7" name="Google Shape;167;p18"/>
          <p:cNvCxnSpPr>
            <a:endCxn id="164" idx="1"/>
          </p:cNvCxnSpPr>
          <p:nvPr/>
        </p:nvCxnSpPr>
        <p:spPr>
          <a:xfrm>
            <a:off x="3005425" y="4818903"/>
            <a:ext cx="826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46;p17">
            <a:extLst>
              <a:ext uri="{FF2B5EF4-FFF2-40B4-BE49-F238E27FC236}">
                <a16:creationId xmlns:a16="http://schemas.microsoft.com/office/drawing/2014/main" id="{B7171B3D-2D42-48EF-9AE8-B884EE514B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6732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1000"/>
              </a:spcBef>
              <a:buNone/>
            </a:pPr>
            <a:r>
              <a:rPr lang="en-US" dirty="0"/>
              <a:t>Draft of multi input architecture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/>
          <p:nvPr/>
        </p:nvSpPr>
        <p:spPr>
          <a:xfrm>
            <a:off x="2735475" y="2513860"/>
            <a:ext cx="8970900" cy="3115500"/>
          </a:xfrm>
          <a:prstGeom prst="corner">
            <a:avLst>
              <a:gd name="adj1" fmla="val 60371"/>
              <a:gd name="adj2" fmla="val 119248"/>
            </a:avLst>
          </a:prstGeom>
          <a:solidFill>
            <a:srgbClr val="6FA8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lvl="0" algn="ctr"/>
            <a:r>
              <a:rPr lang="en-US" sz="2400" dirty="0"/>
              <a:t>reuse of </a:t>
            </a:r>
            <a:r>
              <a:rPr lang="en-US" sz="2400" dirty="0" err="1"/>
              <a:t>MapNet</a:t>
            </a:r>
            <a:endParaRPr sz="2400" dirty="0"/>
          </a:p>
        </p:txBody>
      </p:sp>
      <p:sp>
        <p:nvSpPr>
          <p:cNvPr id="174" name="Google Shape;174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 steps</a:t>
            </a:r>
            <a:endParaRPr dirty="0"/>
          </a:p>
        </p:txBody>
      </p:sp>
      <p:sp>
        <p:nvSpPr>
          <p:cNvPr id="175" name="Google Shape;175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176" name="Google Shape;176;p19"/>
          <p:cNvSpPr/>
          <p:nvPr/>
        </p:nvSpPr>
        <p:spPr>
          <a:xfrm>
            <a:off x="2909475" y="2967260"/>
            <a:ext cx="3307500" cy="1533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encoder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(partly </a:t>
            </a:r>
            <a:r>
              <a:rPr lang="en-US" sz="3000"/>
              <a:t>pretrained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e.g. ResNet)</a:t>
            </a:r>
            <a:endParaRPr sz="3000"/>
          </a:p>
        </p:txBody>
      </p:sp>
      <p:sp>
        <p:nvSpPr>
          <p:cNvPr id="177" name="Google Shape;177;p19"/>
          <p:cNvSpPr/>
          <p:nvPr/>
        </p:nvSpPr>
        <p:spPr>
          <a:xfrm>
            <a:off x="6699800" y="2598760"/>
            <a:ext cx="2394000" cy="93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semantics decoder</a:t>
            </a:r>
            <a:endParaRPr sz="3000"/>
          </a:p>
        </p:txBody>
      </p:sp>
      <p:cxnSp>
        <p:nvCxnSpPr>
          <p:cNvPr id="178" name="Google Shape;178;p19"/>
          <p:cNvCxnSpPr>
            <a:stCxn id="176" idx="3"/>
            <a:endCxn id="177" idx="1"/>
          </p:cNvCxnSpPr>
          <p:nvPr/>
        </p:nvCxnSpPr>
        <p:spPr>
          <a:xfrm rot="10800000" flipH="1">
            <a:off x="6216975" y="3066560"/>
            <a:ext cx="482700" cy="66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" name="Google Shape;179;p19"/>
          <p:cNvSpPr/>
          <p:nvPr/>
        </p:nvSpPr>
        <p:spPr>
          <a:xfrm>
            <a:off x="6699800" y="3929835"/>
            <a:ext cx="2394000" cy="93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pose decoder</a:t>
            </a:r>
            <a:endParaRPr sz="3000"/>
          </a:p>
        </p:txBody>
      </p:sp>
      <p:cxnSp>
        <p:nvCxnSpPr>
          <p:cNvPr id="180" name="Google Shape;180;p19"/>
          <p:cNvCxnSpPr>
            <a:stCxn id="176" idx="3"/>
            <a:endCxn id="179" idx="1"/>
          </p:cNvCxnSpPr>
          <p:nvPr/>
        </p:nvCxnSpPr>
        <p:spPr>
          <a:xfrm>
            <a:off x="6216975" y="3734060"/>
            <a:ext cx="482700" cy="66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1" name="Google Shape;181;p19"/>
          <p:cNvSpPr/>
          <p:nvPr/>
        </p:nvSpPr>
        <p:spPr>
          <a:xfrm>
            <a:off x="626725" y="3138085"/>
            <a:ext cx="1771200" cy="1191900"/>
          </a:xfrm>
          <a:prstGeom prst="frame">
            <a:avLst>
              <a:gd name="adj1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input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image</a:t>
            </a:r>
            <a:endParaRPr sz="3000"/>
          </a:p>
        </p:txBody>
      </p:sp>
      <p:cxnSp>
        <p:nvCxnSpPr>
          <p:cNvPr id="182" name="Google Shape;182;p19"/>
          <p:cNvCxnSpPr>
            <a:stCxn id="181" idx="3"/>
            <a:endCxn id="176" idx="1"/>
          </p:cNvCxnSpPr>
          <p:nvPr/>
        </p:nvCxnSpPr>
        <p:spPr>
          <a:xfrm>
            <a:off x="2397925" y="3734035"/>
            <a:ext cx="511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3" name="Google Shape;183;p19"/>
          <p:cNvSpPr/>
          <p:nvPr/>
        </p:nvSpPr>
        <p:spPr>
          <a:xfrm>
            <a:off x="9892450" y="3929835"/>
            <a:ext cx="1582800" cy="93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loss</a:t>
            </a:r>
            <a:endParaRPr sz="3000"/>
          </a:p>
        </p:txBody>
      </p:sp>
      <p:cxnSp>
        <p:nvCxnSpPr>
          <p:cNvPr id="184" name="Google Shape;184;p19"/>
          <p:cNvCxnSpPr>
            <a:stCxn id="179" idx="3"/>
            <a:endCxn id="183" idx="1"/>
          </p:cNvCxnSpPr>
          <p:nvPr/>
        </p:nvCxnSpPr>
        <p:spPr>
          <a:xfrm>
            <a:off x="9093800" y="4397685"/>
            <a:ext cx="798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" name="Google Shape;185;p19"/>
          <p:cNvSpPr/>
          <p:nvPr/>
        </p:nvSpPr>
        <p:spPr>
          <a:xfrm>
            <a:off x="9892450" y="2598760"/>
            <a:ext cx="1582800" cy="93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loss</a:t>
            </a:r>
            <a:endParaRPr sz="3000"/>
          </a:p>
        </p:txBody>
      </p:sp>
      <p:cxnSp>
        <p:nvCxnSpPr>
          <p:cNvPr id="186" name="Google Shape;186;p19"/>
          <p:cNvCxnSpPr>
            <a:endCxn id="185" idx="1"/>
          </p:cNvCxnSpPr>
          <p:nvPr/>
        </p:nvCxnSpPr>
        <p:spPr>
          <a:xfrm>
            <a:off x="9093850" y="3066610"/>
            <a:ext cx="798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46;p17">
            <a:extLst>
              <a:ext uri="{FF2B5EF4-FFF2-40B4-BE49-F238E27FC236}">
                <a16:creationId xmlns:a16="http://schemas.microsoft.com/office/drawing/2014/main" id="{244254C0-2AFF-4119-9849-AA372A0B83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6732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1000"/>
              </a:spcBef>
              <a:buNone/>
            </a:pPr>
            <a:r>
              <a:rPr lang="en-US" dirty="0"/>
              <a:t>Draft of multi-task architecture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4400"/>
              <a:buFont typeface="Helvetica Neue Light"/>
              <a:buNone/>
            </a:pPr>
            <a:r>
              <a:rPr lang="en-US"/>
              <a:t>Conclusions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2" name="Google Shape;192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 err="1"/>
              <a:t>MapNet</a:t>
            </a:r>
            <a:r>
              <a:rPr lang="en-US" dirty="0"/>
              <a:t> is capable of learning on </a:t>
            </a:r>
            <a:r>
              <a:rPr lang="en-US" dirty="0" err="1"/>
              <a:t>DeepLoc</a:t>
            </a:r>
            <a:r>
              <a:rPr lang="en-US" dirty="0"/>
              <a:t> dataset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dirty="0">
                <a:solidFill>
                  <a:srgbClr val="000000"/>
                </a:solidFill>
              </a:rPr>
              <a:t>It can be also trained on semantic labels instead of images</a:t>
            </a:r>
            <a:endParaRPr dirty="0">
              <a:solidFill>
                <a:srgbClr val="000000"/>
              </a:solidFill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We want to train Multi-task network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Goal: improve pose regression</a:t>
            </a:r>
            <a:endParaRPr dirty="0"/>
          </a:p>
        </p:txBody>
      </p:sp>
      <p:sp>
        <p:nvSpPr>
          <p:cNvPr id="193" name="Google Shape;19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22: Leonhard Feiner, Alexander Ziller</a:t>
            </a:r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1C807-30A5-465A-A88B-5DDC5BAE3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you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F8DB9B-C1B4-4DC6-8403-471773A048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7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Preliminary results</a:t>
            </a:r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Training standard MapNet on DeepLoc (as baseline)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Train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Error in translation: median 1.23 m,  mean 1.33 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Error in rotation: median 2.38 degrees, mean 2.98 degree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Validation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Error in translation: median 1.73 m,  mean 2.11 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Error in rotation: median 4.63 degrees, mean 12.67 degree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640" y="1248638"/>
            <a:ext cx="8180720" cy="43607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4400"/>
              <a:buFont typeface="Helvetica Neue Light"/>
              <a:buNone/>
            </a:pPr>
            <a:r>
              <a:rPr lang="en-US"/>
              <a:t>Project plan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9" name="Google Shape;20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22: Leonhard Feiner, Alexander Ziller</a:t>
            </a:r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4400"/>
              <a:buFont typeface="Helvetica Neue Light"/>
              <a:buNone/>
            </a:pPr>
            <a:r>
              <a:rPr lang="en-US">
                <a:solidFill>
                  <a:srgbClr val="C55A1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Introduction</a:t>
            </a: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b="1" dirty="0">
                <a:latin typeface="Helvetica Neue"/>
                <a:ea typeface="Helvetica Neue"/>
                <a:cs typeface="Helvetica Neue"/>
                <a:sym typeface="Helvetica Neue"/>
              </a:rPr>
              <a:t>Goal</a:t>
            </a:r>
            <a:r>
              <a:rPr lang="en-US" dirty="0"/>
              <a:t>: </a:t>
            </a:r>
            <a:endParaRPr dirty="0"/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Test if multitask learning with semantic segmentation improves camera localization accuracy</a:t>
            </a:r>
            <a:endParaRPr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b="1" dirty="0">
                <a:latin typeface="Helvetica Neue"/>
                <a:ea typeface="Helvetica Neue"/>
                <a:cs typeface="Helvetica Neue"/>
                <a:sym typeface="Helvetica Neue"/>
              </a:rPr>
              <a:t>Input</a:t>
            </a:r>
            <a:r>
              <a:rPr lang="en-US" dirty="0"/>
              <a:t>: </a:t>
            </a:r>
            <a:endParaRPr dirty="0"/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Test time: Camera images (stereo)</a:t>
            </a:r>
            <a:endParaRPr dirty="0"/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Train time: Semantic labels, Poses, (Depth Images)</a:t>
            </a:r>
            <a:endParaRPr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b="1" dirty="0">
                <a:latin typeface="Helvetica Neue"/>
                <a:ea typeface="Helvetica Neue"/>
                <a:cs typeface="Helvetica Neue"/>
                <a:sym typeface="Helvetica Neue"/>
              </a:rPr>
              <a:t>Output</a:t>
            </a:r>
            <a:r>
              <a:rPr lang="en-US" dirty="0"/>
              <a:t>: </a:t>
            </a:r>
            <a:endParaRPr dirty="0"/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Camera position and orientation (3x translation, 3x log quaternion)</a:t>
            </a:r>
            <a:endParaRPr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b="1" dirty="0">
                <a:latin typeface="Helvetica Neue"/>
                <a:ea typeface="Helvetica Neue"/>
                <a:cs typeface="Helvetica Neue"/>
                <a:sym typeface="Helvetica Neue"/>
              </a:rPr>
              <a:t>Motivation</a:t>
            </a:r>
            <a:r>
              <a:rPr lang="en-US" dirty="0"/>
              <a:t>: </a:t>
            </a:r>
            <a:endParaRPr dirty="0"/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Multiple robotics applications</a:t>
            </a:r>
            <a:endParaRPr dirty="0"/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dirty="0"/>
              <a:t>Autonomous driving</a:t>
            </a:r>
            <a:endParaRPr dirty="0"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22: Leonhard Feiner, Alexander Ziller</a:t>
            </a: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4400"/>
              <a:buFont typeface="Helvetica Neue Light"/>
              <a:buNone/>
            </a:pPr>
            <a:r>
              <a:rPr lang="en-US"/>
              <a:t>Next steps</a:t>
            </a:r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body" idx="1"/>
          </p:nvPr>
        </p:nvSpPr>
        <p:spPr>
          <a:xfrm>
            <a:off x="838200" y="16732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Train on semantic labels and camera images at the same time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Implement multi-task learning with two heads (pose regression, semantic segmentation)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Implement visualization of activation maps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147" name="Google Shape;147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22: Leonhard Feiner, Alexander Ziller</a:t>
            </a:r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4400"/>
              <a:buFont typeface="Helvetica Neue Light"/>
              <a:buNone/>
            </a:pPr>
            <a:r>
              <a:rPr lang="en-US"/>
              <a:t>Related Work</a:t>
            </a:r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>
                <a:latin typeface="Helvetica Neue"/>
                <a:ea typeface="Helvetica Neue"/>
                <a:cs typeface="Helvetica Neue"/>
                <a:sym typeface="Helvetica Neue"/>
              </a:rPr>
              <a:t>State of the Art: </a:t>
            </a:r>
            <a:r>
              <a:rPr lang="en-US" b="1" dirty="0" err="1">
                <a:latin typeface="Helvetica Neue"/>
                <a:ea typeface="Helvetica Neue"/>
                <a:cs typeface="Helvetica Neue"/>
                <a:sym typeface="Helvetica Neue"/>
              </a:rPr>
              <a:t>MapNet</a:t>
            </a:r>
            <a:r>
              <a:rPr lang="en-US" b="1" dirty="0">
                <a:latin typeface="Helvetica Neue"/>
                <a:ea typeface="Helvetica Neue"/>
                <a:cs typeface="Helvetica Neue"/>
                <a:sym typeface="Helvetica Neue"/>
              </a:rPr>
              <a:t> (2018)</a:t>
            </a:r>
            <a:endParaRPr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Pose Regression for camera localization</a:t>
            </a:r>
            <a:endParaRPr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Uses images and other sensory inputs (e.g. GPS, VO).</a:t>
            </a:r>
            <a:endParaRPr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Continues learning in unsupervised manner after training.</a:t>
            </a: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lang="de-DE"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lang="de-DE"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lang="de-DE"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lang="de-DE" dirty="0"/>
          </a:p>
          <a:p>
            <a:pPr marL="50800" lvl="0" indent="0">
              <a:buNone/>
            </a:pPr>
            <a:r>
              <a:rPr lang="en-US" sz="2000" i="1" dirty="0" err="1"/>
              <a:t>Brahmbhatt</a:t>
            </a:r>
            <a:r>
              <a:rPr lang="en-US" sz="2000" i="1" dirty="0"/>
              <a:t>, Samarth, et al. "</a:t>
            </a:r>
            <a:r>
              <a:rPr lang="en-US" sz="2000" i="1" dirty="0" err="1"/>
              <a:t>Mapnet</a:t>
            </a:r>
            <a:r>
              <a:rPr lang="en-US" sz="2000" i="1" dirty="0"/>
              <a:t>: Geometry-aware learning of maps for camera localization." </a:t>
            </a:r>
            <a:r>
              <a:rPr lang="en-US" sz="2000" i="1" dirty="0" err="1"/>
              <a:t>arXiv</a:t>
            </a:r>
            <a:r>
              <a:rPr lang="en-US" sz="2000" i="1" dirty="0"/>
              <a:t> preprint arXiv:1712.03342 (2017).</a:t>
            </a:r>
            <a:endParaRPr sz="2000" i="1" dirty="0"/>
          </a:p>
        </p:txBody>
      </p:sp>
      <p:sp>
        <p:nvSpPr>
          <p:cNvPr id="48" name="Google Shape;4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22: Leonhard Feiner, Alexander Ziller</a:t>
            </a: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4400"/>
              <a:buFont typeface="Helvetica Neue Light"/>
              <a:buNone/>
            </a:pPr>
            <a:r>
              <a:rPr lang="en-US"/>
              <a:t>Related Work</a:t>
            </a:r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>
                <a:latin typeface="Helvetica Neue"/>
                <a:ea typeface="Helvetica Neue"/>
                <a:cs typeface="Helvetica Neue"/>
                <a:sym typeface="Helvetica Neue"/>
              </a:rPr>
              <a:t>State of the Art: </a:t>
            </a:r>
            <a:r>
              <a:rPr lang="en-US" b="1" dirty="0" err="1">
                <a:latin typeface="Helvetica Neue"/>
                <a:ea typeface="Helvetica Neue"/>
                <a:cs typeface="Helvetica Neue"/>
                <a:sym typeface="Helvetica Neue"/>
              </a:rPr>
              <a:t>VLocNet</a:t>
            </a:r>
            <a:r>
              <a:rPr lang="en-US" b="1" dirty="0">
                <a:latin typeface="Helvetica Neue"/>
                <a:ea typeface="Helvetica Neue"/>
                <a:cs typeface="Helvetica Neue"/>
                <a:sym typeface="Helvetica Neue"/>
              </a:rPr>
              <a:t>++(2018)</a:t>
            </a:r>
            <a:endParaRPr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Pose Regression for Camera Localization</a:t>
            </a:r>
            <a:endParaRPr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Has a semantic segmentation network included.</a:t>
            </a:r>
            <a:endParaRPr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Output of segmentation is input to Pose Regression Network</a:t>
            </a: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lang="de-DE"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lang="de-DE"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lang="de-DE" dirty="0"/>
          </a:p>
          <a:p>
            <a:pPr marL="5080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lang="de-DE" dirty="0"/>
          </a:p>
          <a:p>
            <a:pPr marL="50800" lvl="0" indent="0">
              <a:buNone/>
            </a:pPr>
            <a:r>
              <a:rPr lang="en-US" sz="2000" i="1" dirty="0"/>
              <a:t>Radwan, </a:t>
            </a:r>
            <a:r>
              <a:rPr lang="en-US" sz="2000" i="1" dirty="0" err="1"/>
              <a:t>Noha</a:t>
            </a:r>
            <a:r>
              <a:rPr lang="en-US" sz="2000" i="1" dirty="0"/>
              <a:t>, Abhinav </a:t>
            </a:r>
            <a:r>
              <a:rPr lang="en-US" sz="2000" i="1" dirty="0" err="1"/>
              <a:t>Valada</a:t>
            </a:r>
            <a:r>
              <a:rPr lang="en-US" sz="2000" i="1" dirty="0"/>
              <a:t>, and Wolfram </a:t>
            </a:r>
            <a:r>
              <a:rPr lang="en-US" sz="2000" i="1" dirty="0" err="1"/>
              <a:t>Burgard</a:t>
            </a:r>
            <a:r>
              <a:rPr lang="en-US" sz="2000" i="1" dirty="0"/>
              <a:t>. "</a:t>
            </a:r>
            <a:r>
              <a:rPr lang="en-US" sz="2000" i="1" dirty="0" err="1"/>
              <a:t>Vlocnet</a:t>
            </a:r>
            <a:r>
              <a:rPr lang="en-US" sz="2000" i="1" dirty="0"/>
              <a:t>++: Deep multitask learning for semantic visual localization and odometry." </a:t>
            </a:r>
            <a:r>
              <a:rPr lang="en-US" sz="2000" i="1" dirty="0" err="1"/>
              <a:t>arXiv</a:t>
            </a:r>
            <a:r>
              <a:rPr lang="en-US" sz="2000" i="1" dirty="0"/>
              <a:t> preprint arXiv:1804.08366 (2018).</a:t>
            </a:r>
            <a:endParaRPr sz="2000" i="1" dirty="0"/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22: Leonhard Feiner, Alexander Ziller</a:t>
            </a:r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4400"/>
              <a:buFont typeface="Helvetica Neue Light"/>
              <a:buNone/>
            </a:pPr>
            <a:r>
              <a:rPr lang="en-US"/>
              <a:t>Related Work</a:t>
            </a:r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>
                <a:latin typeface="Helvetica Neue"/>
                <a:ea typeface="Helvetica Neue"/>
                <a:cs typeface="Helvetica Neue"/>
                <a:sym typeface="Helvetica Neue"/>
              </a:rPr>
              <a:t>State of the Art: Multi-Task Learning Using Uncertainty to weigh losses for Scene Geometry and Semantics (2018)</a:t>
            </a:r>
            <a:endParaRPr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Proposes a way to perform multi-task learning. </a:t>
            </a:r>
            <a:endParaRPr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Based on weighing loss functions.</a:t>
            </a:r>
            <a:endParaRPr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dirty="0"/>
              <a:t>This was shown to improve performance for depth regression.</a:t>
            </a: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lang="de-DE"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lang="de-DE"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lang="de-DE" dirty="0"/>
          </a:p>
          <a:p>
            <a:pPr marL="50800" lvl="0" indent="0">
              <a:buNone/>
            </a:pPr>
            <a:r>
              <a:rPr lang="en-US" sz="2000" i="1" dirty="0"/>
              <a:t>Kendall, Alex, </a:t>
            </a:r>
            <a:r>
              <a:rPr lang="en-US" sz="2000" i="1" dirty="0" err="1"/>
              <a:t>Yarin</a:t>
            </a:r>
            <a:r>
              <a:rPr lang="en-US" sz="2000" i="1" dirty="0"/>
              <a:t> Gal, and Roberto </a:t>
            </a:r>
            <a:r>
              <a:rPr lang="en-US" sz="2000" i="1" dirty="0" err="1"/>
              <a:t>Cipolla</a:t>
            </a:r>
            <a:r>
              <a:rPr lang="en-US" sz="2000" i="1" dirty="0"/>
              <a:t>. "Multi-task learning using uncertainty to weigh losses for scene geometry and semantics." </a:t>
            </a:r>
            <a:r>
              <a:rPr lang="en-US" sz="2000" i="1" dirty="0" err="1"/>
              <a:t>arXiv</a:t>
            </a:r>
            <a:r>
              <a:rPr lang="en-US" sz="2000" i="1" dirty="0"/>
              <a:t> preprint arXiv:1705.07115 3 (2017).</a:t>
            </a:r>
            <a:endParaRPr sz="2000" i="1" dirty="0"/>
          </a:p>
        </p:txBody>
      </p:sp>
      <p:sp>
        <p:nvSpPr>
          <p:cNvPr id="64" name="Google Shape;6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22: Leonhard Feiner, Alexander Ziller</a:t>
            </a:r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44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Datasets</a:t>
            </a:r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Dataset we use is DeepLoc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Consists of: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Stereo Images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Depth Image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Semantic labels (every second image)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Poses (groundtruth)</a:t>
            </a:r>
            <a:endParaRPr/>
          </a:p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58 GB overall</a:t>
            </a:r>
            <a:endParaRPr/>
          </a:p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2737 training points</a:t>
            </a:r>
            <a:endParaRPr/>
          </a:p>
          <a:p>
            <a:pPr marL="45720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1173 validation points</a:t>
            </a:r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22: Leonhard Feiner, Alexander Ziller</a:t>
            </a:r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74" name="Google Shape;7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6625" y="703872"/>
            <a:ext cx="4888176" cy="2749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6625" y="3453475"/>
            <a:ext cx="4888176" cy="2749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5640" y="1248638"/>
            <a:ext cx="8180720" cy="43607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4400"/>
              <a:buFont typeface="Helvetica Neue Light"/>
              <a:buNone/>
            </a:pPr>
            <a:r>
              <a:rPr lang="en-US"/>
              <a:t>Project plan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2" name="Google Shape;8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22: Leonhard Feiner, Alexander Ziller</a:t>
            </a:r>
            <a:endParaRPr/>
          </a:p>
        </p:txBody>
      </p:sp>
      <p:sp>
        <p:nvSpPr>
          <p:cNvPr id="83" name="Google Shape;8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Preliminary results</a:t>
            </a:r>
            <a:endParaRPr/>
          </a:p>
        </p:txBody>
      </p:sp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Overfitting on two images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92" name="Google Shape;9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5550" y="1942675"/>
            <a:ext cx="5748700" cy="38324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3" name="Google Shape;93;p11"/>
          <p:cNvGraphicFramePr/>
          <p:nvPr/>
        </p:nvGraphicFramePr>
        <p:xfrm>
          <a:off x="952500" y="2476500"/>
          <a:ext cx="4830100" cy="1645830"/>
        </p:xfrm>
        <a:graphic>
          <a:graphicData uri="http://schemas.openxmlformats.org/drawingml/2006/table">
            <a:tbl>
              <a:tblPr>
                <a:noFill/>
                <a:tableStyleId>{A2F3CB57-C5A7-4096-9BC0-6C06CA0B7A4D}</a:tableStyleId>
              </a:tblPr>
              <a:tblGrid>
                <a:gridCol w="1584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86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Error</a:t>
                      </a:r>
                      <a:endParaRPr sz="24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mean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Train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translation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0.02 m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rotation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2.96°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Preliminary results</a:t>
            </a:r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Training standard MapNet on DeepLoc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latin typeface="Helvetica Neue"/>
                <a:ea typeface="Helvetica Neue"/>
                <a:cs typeface="Helvetica Neue"/>
                <a:sym typeface="Helvetica Neue"/>
              </a:rPr>
              <a:t> (as baseline)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aphicFrame>
        <p:nvGraphicFramePr>
          <p:cNvPr id="102" name="Google Shape;102;p12"/>
          <p:cNvGraphicFramePr/>
          <p:nvPr/>
        </p:nvGraphicFramePr>
        <p:xfrm>
          <a:off x="838200" y="3441425"/>
          <a:ext cx="6380550" cy="2743050"/>
        </p:xfrm>
        <a:graphic>
          <a:graphicData uri="http://schemas.openxmlformats.org/drawingml/2006/table">
            <a:tbl>
              <a:tblPr>
                <a:noFill/>
                <a:tableStyleId>{A2F3CB57-C5A7-4096-9BC0-6C06CA0B7A4D}</a:tableStyleId>
              </a:tblPr>
              <a:tblGrid>
                <a:gridCol w="1584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0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0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86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Error</a:t>
                      </a:r>
                      <a:endParaRPr sz="2400"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median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mean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Train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translation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1.28 m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1.51 m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rotation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2.92°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3.65°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60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Validation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translation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2.28 m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2.90 m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86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rotation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5.80°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14.05°</a:t>
                      </a:r>
                      <a:endParaRPr sz="2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03" name="Google Shape;103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800" y="690425"/>
            <a:ext cx="3429000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719</Words>
  <Application>Microsoft Office PowerPoint</Application>
  <PresentationFormat>Widescreen</PresentationFormat>
  <Paragraphs>223</Paragraphs>
  <Slides>20</Slides>
  <Notes>19</Notes>
  <HiddenSlides>3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Helvetica Neue</vt:lpstr>
      <vt:lpstr>Helvetica Neue Light</vt:lpstr>
      <vt:lpstr>Arial</vt:lpstr>
      <vt:lpstr>Calibri</vt:lpstr>
      <vt:lpstr>Office Theme</vt:lpstr>
      <vt:lpstr>Absolute camera localization Leonhard Feiner, Alexander Ziller</vt:lpstr>
      <vt:lpstr>Introduction</vt:lpstr>
      <vt:lpstr>Related Work</vt:lpstr>
      <vt:lpstr>Related Work</vt:lpstr>
      <vt:lpstr>Related Work</vt:lpstr>
      <vt:lpstr>Datasets</vt:lpstr>
      <vt:lpstr>Project plan</vt:lpstr>
      <vt:lpstr>Preliminary results</vt:lpstr>
      <vt:lpstr>Preliminary results</vt:lpstr>
      <vt:lpstr>Preliminary results</vt:lpstr>
      <vt:lpstr>PowerPoint Presentation</vt:lpstr>
      <vt:lpstr>Preliminary results</vt:lpstr>
      <vt:lpstr>Preliminary results</vt:lpstr>
      <vt:lpstr>Next steps</vt:lpstr>
      <vt:lpstr>Next steps</vt:lpstr>
      <vt:lpstr>Conclusions</vt:lpstr>
      <vt:lpstr>Thank you</vt:lpstr>
      <vt:lpstr>Preliminary results</vt:lpstr>
      <vt:lpstr>Project plan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Absolute camera localization Leonhard Feiner, Alexander Ziller</dc:title>
  <dc:creator>Leonhard Feiner</dc:creator>
  <cp:lastModifiedBy>Leonhard Feiner</cp:lastModifiedBy>
  <cp:revision>11</cp:revision>
  <dcterms:modified xsi:type="dcterms:W3CDTF">2018-12-01T10:08:03Z</dcterms:modified>
</cp:coreProperties>
</file>